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75" r:id="rId3"/>
    <p:sldId id="287" r:id="rId4"/>
    <p:sldId id="259" r:id="rId5"/>
    <p:sldId id="293" r:id="rId6"/>
    <p:sldId id="260" r:id="rId7"/>
    <p:sldId id="277" r:id="rId8"/>
    <p:sldId id="266" r:id="rId9"/>
    <p:sldId id="29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E38"/>
    <a:srgbClr val="E8580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0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3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5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6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8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4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3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1: The digestive system</a:t>
            </a:r>
            <a:endParaRPr lang="en-GB" sz="24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29" y="404664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404664"/>
            <a:ext cx="8357366" cy="489654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19323" y="548680"/>
            <a:ext cx="7272808" cy="52014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The Challenge!</a:t>
            </a:r>
          </a:p>
          <a:p>
            <a:pPr algn="ctr"/>
            <a:endParaRPr lang="en-GB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latin typeface="Tahoma" panose="020B0604030504040204" pitchFamily="34" charset="0"/>
              </a:rPr>
              <a:t>Year 4!</a:t>
            </a:r>
          </a:p>
          <a:p>
            <a:pPr algn="ctr"/>
            <a:r>
              <a:rPr lang="en-GB" sz="2000" dirty="0">
                <a:latin typeface="Tahoma" panose="020B0604030504040204" pitchFamily="34" charset="0"/>
              </a:rPr>
              <a:t>The </a:t>
            </a:r>
            <a:r>
              <a:rPr lang="en-GB" sz="2000" dirty="0" smtClean="0">
                <a:latin typeface="Tahoma" panose="020B0604030504040204" pitchFamily="34" charset="0"/>
              </a:rPr>
              <a:t>children </a:t>
            </a:r>
            <a:r>
              <a:rPr lang="en-GB" sz="2000" dirty="0">
                <a:latin typeface="Tahoma" panose="020B0604030504040204" pitchFamily="34" charset="0"/>
              </a:rPr>
              <a:t>of the UK need your help!</a:t>
            </a:r>
          </a:p>
          <a:p>
            <a:pPr algn="ctr"/>
            <a:r>
              <a:rPr lang="en-GB" sz="2000" dirty="0">
                <a:latin typeface="Tahoma" panose="020B0604030504040204" pitchFamily="34" charset="0"/>
              </a:rPr>
              <a:t>Every day, they peer hopefully into their lunchboxes only to be greeted by the same old offerings: bland baguettes, tasteless toasties and yet another packet of stale sandwiches!</a:t>
            </a:r>
          </a:p>
          <a:p>
            <a:pPr algn="ctr"/>
            <a:r>
              <a:rPr lang="en-GB" sz="2000" dirty="0">
                <a:latin typeface="Tahoma" panose="020B0604030504040204" pitchFamily="34" charset="0"/>
              </a:rPr>
              <a:t>We are giving YOU the task of setting up your own farm shop business to grow your ingredients, design and make a brand </a:t>
            </a:r>
            <a:r>
              <a:rPr lang="en-GB" sz="2000" dirty="0" smtClean="0">
                <a:latin typeface="Tahoma" panose="020B0604030504040204" pitchFamily="34" charset="0"/>
              </a:rPr>
              <a:t>new, calcium-rich lunchtime </a:t>
            </a:r>
            <a:r>
              <a:rPr lang="en-GB" sz="2000" dirty="0">
                <a:latin typeface="Tahoma" panose="020B0604030504040204" pitchFamily="34" charset="0"/>
              </a:rPr>
              <a:t>food and save the children of the UK from their lunchtime boredom.</a:t>
            </a:r>
          </a:p>
          <a:p>
            <a:pPr algn="ctr"/>
            <a:r>
              <a:rPr lang="en-GB" sz="2000" dirty="0">
                <a:latin typeface="Tahoma" panose="020B0604030504040204" pitchFamily="34" charset="0"/>
              </a:rPr>
              <a:t>Good luck! </a:t>
            </a:r>
          </a:p>
          <a:p>
            <a:pPr algn="ctr"/>
            <a:endParaRPr lang="en-GB" sz="20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79" y="4293095"/>
            <a:ext cx="3651902" cy="24231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88" y="4408867"/>
            <a:ext cx="2530252" cy="2322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39552" y="476672"/>
            <a:ext cx="8064895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95943" y="1230009"/>
            <a:ext cx="7272808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ahoma" panose="020B0604030504040204" pitchFamily="34" charset="0"/>
              </a:rPr>
              <a:t>We are going to be </a:t>
            </a:r>
            <a:r>
              <a:rPr lang="en-GB" sz="2400" dirty="0" smtClean="0">
                <a:latin typeface="Tahoma" panose="020B0604030504040204" pitchFamily="34" charset="0"/>
              </a:rPr>
              <a:t>developing our own recipes to </a:t>
            </a:r>
            <a:r>
              <a:rPr lang="en-GB" sz="2400" dirty="0">
                <a:latin typeface="Tahoma" panose="020B0604030504040204" pitchFamily="34" charset="0"/>
              </a:rPr>
              <a:t>make a </a:t>
            </a:r>
            <a:r>
              <a:rPr lang="en-GB" sz="2400" dirty="0" smtClean="0">
                <a:latin typeface="Tahoma" panose="020B0604030504040204" pitchFamily="34" charset="0"/>
              </a:rPr>
              <a:t>brand new, calcium-rich lunchtime </a:t>
            </a:r>
            <a:r>
              <a:rPr lang="en-GB" sz="2400" dirty="0">
                <a:latin typeface="Tahoma" panose="020B0604030504040204" pitchFamily="34" charset="0"/>
              </a:rPr>
              <a:t>food product for our farm shop </a:t>
            </a:r>
            <a:r>
              <a:rPr lang="en-GB" sz="2400" dirty="0" smtClean="0">
                <a:latin typeface="Tahoma" panose="020B0604030504040204" pitchFamily="34" charset="0"/>
              </a:rPr>
              <a:t>businesses.</a:t>
            </a:r>
          </a:p>
          <a:p>
            <a:pPr algn="ctr"/>
            <a:endParaRPr lang="en-GB" sz="24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E85803"/>
                </a:solidFill>
                <a:latin typeface="Tahoma" panose="020B0604030504040204" pitchFamily="34" charset="0"/>
              </a:rPr>
              <a:t>You have 5 minutes to think of a name for your farm shop business</a:t>
            </a:r>
            <a:r>
              <a:rPr lang="en-GB" sz="2800" dirty="0" smtClean="0">
                <a:solidFill>
                  <a:srgbClr val="FF3399"/>
                </a:solidFill>
                <a:latin typeface="Tahoma" panose="020B0604030504040204" pitchFamily="34" charset="0"/>
              </a:rPr>
              <a:t>.</a:t>
            </a:r>
            <a:endParaRPr lang="en-GB" sz="2800" dirty="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92331"/>
            <a:ext cx="3672408" cy="23956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620688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5" y="781625"/>
            <a:ext cx="7632849" cy="48628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Learning Objective:</a:t>
            </a:r>
          </a:p>
          <a:p>
            <a:pPr algn="ctr"/>
            <a:endParaRPr lang="en-GB" sz="1000" b="1" dirty="0">
              <a:latin typeface="Tahoma" panose="020B0604030504040204" pitchFamily="34" charset="0"/>
            </a:endParaRPr>
          </a:p>
          <a:p>
            <a:pPr algn="ctr"/>
            <a:r>
              <a:rPr lang="en-GB" sz="2400" b="1" dirty="0" smtClean="0">
                <a:latin typeface="Tahoma" panose="020B0604030504040204" pitchFamily="34" charset="0"/>
              </a:rPr>
              <a:t>To </a:t>
            </a:r>
            <a:r>
              <a:rPr lang="en-GB" sz="2400" b="1" dirty="0">
                <a:latin typeface="Tahoma" panose="020B0604030504040204" pitchFamily="34" charset="0"/>
              </a:rPr>
              <a:t>identify the organs involved in the digestive system and their </a:t>
            </a:r>
            <a:r>
              <a:rPr lang="en-GB" sz="2400" b="1" dirty="0" smtClean="0">
                <a:latin typeface="Tahoma" panose="020B0604030504040204" pitchFamily="34" charset="0"/>
              </a:rPr>
              <a:t>functions</a:t>
            </a: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latin typeface="Tahoma" panose="020B0604030504040204" pitchFamily="34" charset="0"/>
              </a:rPr>
              <a:t>Before we can start developing our healthy new product, we need to understand how the digestive system works.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b="1" dirty="0">
                <a:solidFill>
                  <a:srgbClr val="E85803"/>
                </a:solidFill>
                <a:latin typeface="Tahoma" panose="020B0604030504040204" pitchFamily="34" charset="0"/>
              </a:rPr>
              <a:t>Talk to your group: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what job do you think the digestive system does?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662" y="5095043"/>
            <a:ext cx="1711402" cy="159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51520" y="476672"/>
            <a:ext cx="8712968" cy="612068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5929" y="764704"/>
            <a:ext cx="5256191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The digestive system</a:t>
            </a:r>
          </a:p>
          <a:p>
            <a:pPr algn="ctr"/>
            <a:endParaRPr lang="en-GB" sz="3200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The digestive system is </a:t>
            </a:r>
            <a:r>
              <a:rPr lang="en-GB" sz="2400" dirty="0">
                <a:latin typeface="Tahoma" panose="020B0604030504040204" pitchFamily="34" charset="0"/>
              </a:rPr>
              <a:t>responsible for processing the food that we eat so that our bodies can absorb the nutrients they needs and expel (get rid of) the waste products that they don’t need</a:t>
            </a:r>
            <a:r>
              <a:rPr lang="en-GB" sz="2400" dirty="0" smtClean="0">
                <a:latin typeface="Tahoma" panose="020B0604030504040204" pitchFamily="34" charset="0"/>
              </a:rPr>
              <a:t>.</a:t>
            </a:r>
          </a:p>
          <a:p>
            <a:pPr algn="ctr"/>
            <a:endParaRPr lang="en-GB" sz="24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Warm up: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draw what you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think the digestive system looks like on the body diagram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sheet.</a:t>
            </a:r>
            <a:endParaRPr lang="en-GB" sz="24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3200" dirty="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6" r="13931"/>
          <a:stretch/>
        </p:blipFill>
        <p:spPr bwMode="auto">
          <a:xfrm>
            <a:off x="6012160" y="556035"/>
            <a:ext cx="1973613" cy="596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260648"/>
            <a:ext cx="8194608" cy="6192688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6846" y="2849160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Tahoma" panose="020B0604030504040204" pitchFamily="34" charset="0"/>
              </a:rPr>
              <a:t>Bonus round!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Tahoma" panose="020B0604030504040204" pitchFamily="34" charset="0"/>
              </a:rPr>
              <a:t>What do plants need to grow?</a:t>
            </a:r>
            <a:endParaRPr lang="en-GB" sz="20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323" y="476672"/>
            <a:ext cx="727280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The digestive system</a:t>
            </a:r>
          </a:p>
          <a:p>
            <a:pPr algn="ctr"/>
            <a:endParaRPr lang="en-GB" sz="10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43" y="1124743"/>
            <a:ext cx="3347223" cy="52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5141" y="560805"/>
            <a:ext cx="17950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Step 1: Mouth</a:t>
            </a:r>
          </a:p>
          <a:p>
            <a:pPr algn="ctr"/>
            <a:r>
              <a:rPr lang="en-GB" sz="1400" dirty="0" smtClean="0">
                <a:latin typeface="Tahoma" panose="020B0604030504040204" pitchFamily="34" charset="0"/>
              </a:rPr>
              <a:t>Food is chewed by the teeth and the salivary glands produce saliva which helps to break up the food further</a:t>
            </a:r>
            <a:r>
              <a:rPr lang="en-GB" sz="1400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.</a:t>
            </a:r>
            <a:endParaRPr lang="en-GB" sz="1400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6690" y="1686534"/>
            <a:ext cx="20843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Step 2: Oesophagus</a:t>
            </a:r>
          </a:p>
          <a:p>
            <a:pPr algn="ctr"/>
            <a:r>
              <a:rPr lang="en-GB" sz="1400" dirty="0" smtClean="0">
                <a:latin typeface="Tahoma" panose="020B0604030504040204" pitchFamily="34" charset="0"/>
              </a:rPr>
              <a:t>Once chewed, food enters the oesophagus, a muscular tube that contracts and pushes the food down into the stomach.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67744" y="1700808"/>
            <a:ext cx="1728192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579152" y="2264586"/>
            <a:ext cx="1940961" cy="444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5141" y="2264586"/>
            <a:ext cx="2005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Step 3: Stomach</a:t>
            </a:r>
          </a:p>
          <a:p>
            <a:pPr algn="ctr"/>
            <a:r>
              <a:rPr lang="en-GB" sz="1400" dirty="0" smtClean="0">
                <a:latin typeface="Tahoma" panose="020B0604030504040204" pitchFamily="34" charset="0"/>
              </a:rPr>
              <a:t>The stomach has strong muscular walls that contract to churn up the food. It produces acids and enzymes that break down the food further</a:t>
            </a:r>
            <a:r>
              <a:rPr lang="en-GB" sz="1400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.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55776" y="3212976"/>
            <a:ext cx="2448272" cy="1152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24177" y="3840966"/>
            <a:ext cx="21762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Step 4: Small intestine</a:t>
            </a:r>
          </a:p>
          <a:p>
            <a:pPr algn="ctr"/>
            <a:r>
              <a:rPr lang="en-GB" sz="1400" dirty="0" smtClean="0">
                <a:latin typeface="Tahoma" panose="020B0604030504040204" pitchFamily="34" charset="0"/>
              </a:rPr>
              <a:t>Most food is digested here. Nutrients are absorbed through the wall of the small intestine and taken back into the body as food is pushed along. </a:t>
            </a:r>
          </a:p>
          <a:p>
            <a:pPr algn="ctr"/>
            <a:endParaRPr lang="en-GB" sz="1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745467" y="4080468"/>
            <a:ext cx="1842757" cy="10404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7910" y="3997513"/>
            <a:ext cx="24526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Step 5: Large intestine</a:t>
            </a:r>
          </a:p>
          <a:p>
            <a:pPr algn="ctr"/>
            <a:r>
              <a:rPr lang="en-GB" sz="1400" dirty="0" smtClean="0">
                <a:latin typeface="Tahoma" panose="020B0604030504040204" pitchFamily="34" charset="0"/>
              </a:rPr>
              <a:t>Anything that has not been digested in the small intestine passes to the large intestine. Here, water and some vitamins are absorbed into the body and any </a:t>
            </a:r>
            <a:r>
              <a:rPr lang="en-GB" sz="1400" dirty="0">
                <a:latin typeface="Tahoma" panose="020B0604030504040204" pitchFamily="34" charset="0"/>
              </a:rPr>
              <a:t>undigested food </a:t>
            </a:r>
            <a:r>
              <a:rPr lang="en-GB" sz="1400" dirty="0" smtClean="0">
                <a:latin typeface="Tahoma" panose="020B0604030504040204" pitchFamily="34" charset="0"/>
              </a:rPr>
              <a:t>hardens and passes </a:t>
            </a:r>
            <a:r>
              <a:rPr lang="en-GB" sz="1400" dirty="0">
                <a:latin typeface="Tahoma" panose="020B0604030504040204" pitchFamily="34" charset="0"/>
              </a:rPr>
              <a:t>out of the anus as faeces when we go to the </a:t>
            </a:r>
            <a:r>
              <a:rPr lang="en-GB" sz="1400" dirty="0" smtClean="0">
                <a:latin typeface="Tahoma" panose="020B0604030504040204" pitchFamily="34" charset="0"/>
              </a:rPr>
              <a:t>toilet.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950597" y="5120898"/>
            <a:ext cx="1185163" cy="294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8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0" grpId="0"/>
      <p:bldP spid="2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332656"/>
            <a:ext cx="8194608" cy="597666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476672"/>
            <a:ext cx="6365556" cy="26237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Task 1: Building the digestive system</a:t>
            </a:r>
            <a:endParaRPr lang="en-GB" sz="3200" b="1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105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Now we are going to work in groups to build our own digestive systems and see how they work.</a:t>
            </a:r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7" t="17846" r="34092" b="7168"/>
          <a:stretch/>
        </p:blipFill>
        <p:spPr bwMode="auto">
          <a:xfrm>
            <a:off x="3985193" y="2731134"/>
            <a:ext cx="1337831" cy="35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51520" y="332656"/>
            <a:ext cx="8640960" cy="619268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81" y="638159"/>
            <a:ext cx="819460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Task 2</a:t>
            </a:r>
            <a:r>
              <a:rPr lang="en-GB" sz="2400" b="1" dirty="0">
                <a:solidFill>
                  <a:srgbClr val="E85803"/>
                </a:solidFill>
                <a:latin typeface="Tahoma" panose="020B0604030504040204" pitchFamily="34" charset="0"/>
              </a:rPr>
              <a:t>: L</a:t>
            </a:r>
            <a:r>
              <a:rPr lang="en-GB" sz="24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abelling </a:t>
            </a:r>
            <a:r>
              <a:rPr lang="en-GB" sz="2400" b="1" dirty="0">
                <a:solidFill>
                  <a:srgbClr val="E85803"/>
                </a:solidFill>
                <a:latin typeface="Tahoma" panose="020B0604030504040204" pitchFamily="34" charset="0"/>
              </a:rPr>
              <a:t>the digestive system</a:t>
            </a:r>
            <a:endParaRPr lang="en-GB" sz="16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0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Show off all the progress you have made this lesson by labelling the diagram with all the names and functions you have learnt today. </a:t>
            </a:r>
          </a:p>
          <a:p>
            <a:pPr algn="ctr"/>
            <a:endParaRPr lang="en-GB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2474788" cy="385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561882" y="2708920"/>
            <a:ext cx="1512168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657266" y="2996952"/>
            <a:ext cx="2225096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33890" y="4149080"/>
            <a:ext cx="2189691" cy="6518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007337" y="4869160"/>
            <a:ext cx="1875025" cy="6442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09085" y="5373216"/>
            <a:ext cx="1843005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51520" y="332656"/>
            <a:ext cx="8640960" cy="619268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786" y="620688"/>
            <a:ext cx="8194608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Task 3: Applying your learning</a:t>
            </a:r>
            <a:endParaRPr lang="en-GB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0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Imagine that you are a piece of food who is embarking on a journey through the digestive system.</a:t>
            </a:r>
          </a:p>
          <a:p>
            <a:pPr algn="ctr"/>
            <a:endParaRPr lang="en-GB" sz="2000" dirty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Describe your experiences.</a:t>
            </a:r>
            <a:endParaRPr lang="en-GB" sz="2000" dirty="0">
              <a:latin typeface="Tahoma" panose="020B0604030504040204" pitchFamily="34" charset="0"/>
            </a:endParaRPr>
          </a:p>
          <a:p>
            <a:pPr algn="ctr"/>
            <a:endParaRPr lang="en-GB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39" y="2852936"/>
            <a:ext cx="2211122" cy="344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7763</TotalTime>
  <Words>513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Joshua Payne</cp:lastModifiedBy>
  <cp:revision>115</cp:revision>
  <dcterms:created xsi:type="dcterms:W3CDTF">2018-09-13T13:46:50Z</dcterms:created>
  <dcterms:modified xsi:type="dcterms:W3CDTF">2018-12-21T13:08:00Z</dcterms:modified>
</cp:coreProperties>
</file>